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57" r:id="rId4"/>
    <p:sldId id="262" r:id="rId5"/>
    <p:sldId id="258" r:id="rId6"/>
    <p:sldId id="259" r:id="rId7"/>
    <p:sldId id="260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7DD5-49CC-47E0-847D-0CAE24210495}" type="datetimeFigureOut">
              <a:rPr lang="en-IE" smtClean="0"/>
              <a:t>14/09/2015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9421-6512-4365-8262-74A9BAC664BB}" type="slidenum">
              <a:rPr lang="en-IE" smtClean="0"/>
              <a:t>‹#›</a:t>
            </a:fld>
            <a:endParaRPr lang="en-I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0517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7DD5-49CC-47E0-847D-0CAE24210495}" type="datetimeFigureOut">
              <a:rPr lang="en-IE" smtClean="0"/>
              <a:t>14/09/2015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9421-6512-4365-8262-74A9BAC664B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85871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7DD5-49CC-47E0-847D-0CAE24210495}" type="datetimeFigureOut">
              <a:rPr lang="en-IE" smtClean="0"/>
              <a:t>14/09/2015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9421-6512-4365-8262-74A9BAC664B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384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7DD5-49CC-47E0-847D-0CAE24210495}" type="datetimeFigureOut">
              <a:rPr lang="en-IE" smtClean="0"/>
              <a:t>14/09/2015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9421-6512-4365-8262-74A9BAC664B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9143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7DD5-49CC-47E0-847D-0CAE24210495}" type="datetimeFigureOut">
              <a:rPr lang="en-IE" smtClean="0"/>
              <a:t>14/09/2015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9421-6512-4365-8262-74A9BAC664BB}" type="slidenum">
              <a:rPr lang="en-IE" smtClean="0"/>
              <a:t>‹#›</a:t>
            </a:fld>
            <a:endParaRPr lang="en-I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208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7DD5-49CC-47E0-847D-0CAE24210495}" type="datetimeFigureOut">
              <a:rPr lang="en-IE" smtClean="0"/>
              <a:t>14/09/2015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9421-6512-4365-8262-74A9BAC664B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3867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7DD5-49CC-47E0-847D-0CAE24210495}" type="datetimeFigureOut">
              <a:rPr lang="en-IE" smtClean="0"/>
              <a:t>14/09/2015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9421-6512-4365-8262-74A9BAC664B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741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7DD5-49CC-47E0-847D-0CAE24210495}" type="datetimeFigureOut">
              <a:rPr lang="en-IE" smtClean="0"/>
              <a:t>14/09/2015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9421-6512-4365-8262-74A9BAC664B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3984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7DD5-49CC-47E0-847D-0CAE24210495}" type="datetimeFigureOut">
              <a:rPr lang="en-IE" smtClean="0"/>
              <a:t>14/09/2015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9421-6512-4365-8262-74A9BAC664B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944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C2B7DD5-49CC-47E0-847D-0CAE24210495}" type="datetimeFigureOut">
              <a:rPr lang="en-IE" smtClean="0"/>
              <a:t>14/09/2015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7C9421-6512-4365-8262-74A9BAC664B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924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7DD5-49CC-47E0-847D-0CAE24210495}" type="datetimeFigureOut">
              <a:rPr lang="en-IE" smtClean="0"/>
              <a:t>14/09/2015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9421-6512-4365-8262-74A9BAC664B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22460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C2B7DD5-49CC-47E0-847D-0CAE24210495}" type="datetimeFigureOut">
              <a:rPr lang="en-IE" smtClean="0"/>
              <a:t>14/09/2015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27C9421-6512-4365-8262-74A9BAC664BB}" type="slidenum">
              <a:rPr lang="en-IE" smtClean="0"/>
              <a:t>‹#›</a:t>
            </a:fld>
            <a:endParaRPr lang="en-I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32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0342" y="2727434"/>
            <a:ext cx="10058400" cy="2932385"/>
          </a:xfrm>
        </p:spPr>
        <p:txBody>
          <a:bodyPr>
            <a:normAutofit fontScale="90000"/>
          </a:bodyPr>
          <a:lstStyle/>
          <a:p>
            <a:pPr algn="ctr"/>
            <a:r>
              <a:rPr lang="en-IE" sz="7200" b="1" dirty="0" smtClean="0">
                <a:solidFill>
                  <a:srgbClr val="FF0000"/>
                </a:solidFill>
              </a:rPr>
              <a:t>1</a:t>
            </a:r>
            <a:r>
              <a:rPr lang="en-IE" sz="7200" b="1" baseline="30000" dirty="0" smtClean="0">
                <a:solidFill>
                  <a:srgbClr val="FF0000"/>
                </a:solidFill>
              </a:rPr>
              <a:t>st</a:t>
            </a:r>
            <a:r>
              <a:rPr lang="en-IE" sz="7200" b="1" dirty="0" smtClean="0">
                <a:solidFill>
                  <a:srgbClr val="FF0000"/>
                </a:solidFill>
              </a:rPr>
              <a:t> Class Information Evening</a:t>
            </a:r>
            <a:r>
              <a:rPr lang="en-IE" sz="7200" b="1" dirty="0" smtClean="0"/>
              <a:t/>
            </a:r>
            <a:br>
              <a:rPr lang="en-IE" sz="7200" b="1" dirty="0" smtClean="0"/>
            </a:br>
            <a:r>
              <a:rPr lang="en-IE" sz="7200" b="1" dirty="0"/>
              <a:t/>
            </a:r>
            <a:br>
              <a:rPr lang="en-IE" sz="7200" b="1" dirty="0"/>
            </a:br>
            <a:r>
              <a:rPr lang="en-IE" sz="7200" b="1" dirty="0" smtClean="0">
                <a:solidFill>
                  <a:srgbClr val="00B050"/>
                </a:solidFill>
              </a:rPr>
              <a:t>Teacher: Orla Traynor</a:t>
            </a:r>
            <a:endParaRPr lang="en-IE" sz="7200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http://www.citywestetns.ie/uploads/1/2/2/0/12201957/134317110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94" y="532086"/>
            <a:ext cx="11247120" cy="169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90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583324"/>
            <a:ext cx="10058400" cy="5285770"/>
          </a:xfrm>
        </p:spPr>
        <p:txBody>
          <a:bodyPr>
            <a:normAutofit/>
          </a:bodyPr>
          <a:lstStyle/>
          <a:p>
            <a:pPr algn="ctr"/>
            <a:r>
              <a:rPr lang="en-IE" sz="5400" b="1" dirty="0" smtClean="0">
                <a:solidFill>
                  <a:srgbClr val="FF0000"/>
                </a:solidFill>
              </a:rPr>
              <a:t>Thank you for coming!</a:t>
            </a:r>
          </a:p>
          <a:p>
            <a:pPr algn="ctr"/>
            <a:endParaRPr lang="en-IE" sz="6000" b="1" dirty="0">
              <a:solidFill>
                <a:srgbClr val="00B050"/>
              </a:solidFill>
            </a:endParaRPr>
          </a:p>
          <a:p>
            <a:pPr algn="ctr"/>
            <a:r>
              <a:rPr lang="en-IE" sz="6000" b="1" dirty="0" smtClean="0">
                <a:solidFill>
                  <a:srgbClr val="00B050"/>
                </a:solidFill>
              </a:rPr>
              <a:t>**Don’t forget to check out our class blog on the school website!**</a:t>
            </a:r>
            <a:endParaRPr lang="en-IE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37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005" y="268014"/>
            <a:ext cx="10058400" cy="804042"/>
          </a:xfrm>
        </p:spPr>
        <p:txBody>
          <a:bodyPr>
            <a:normAutofit fontScale="90000"/>
          </a:bodyPr>
          <a:lstStyle/>
          <a:p>
            <a:pPr algn="ctr"/>
            <a:r>
              <a:rPr lang="en-IE" sz="6000" b="1" dirty="0" smtClean="0">
                <a:solidFill>
                  <a:srgbClr val="FFC000"/>
                </a:solidFill>
              </a:rPr>
              <a:t>1</a:t>
            </a:r>
            <a:r>
              <a:rPr lang="en-IE" sz="6000" b="1" baseline="30000" dirty="0" smtClean="0">
                <a:solidFill>
                  <a:srgbClr val="FFC000"/>
                </a:solidFill>
              </a:rPr>
              <a:t>st</a:t>
            </a:r>
            <a:r>
              <a:rPr lang="en-IE" sz="6000" b="1" dirty="0" smtClean="0">
                <a:solidFill>
                  <a:srgbClr val="FFC000"/>
                </a:solidFill>
              </a:rPr>
              <a:t> Class Routine</a:t>
            </a:r>
            <a:endParaRPr lang="en-IE" sz="60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731" y="1229710"/>
            <a:ext cx="10666949" cy="521838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IE" sz="3600" dirty="0" smtClean="0"/>
              <a:t>Routine: 	Literacy/Maths activities/Morning meeting on arrival</a:t>
            </a:r>
          </a:p>
          <a:p>
            <a:pPr marL="1471400" lvl="8" indent="0">
              <a:lnSpc>
                <a:spcPct val="120000"/>
              </a:lnSpc>
              <a:buNone/>
            </a:pPr>
            <a:r>
              <a:rPr lang="en-IE" sz="3600" dirty="0" smtClean="0"/>
              <a:t>	Gaeilge</a:t>
            </a:r>
          </a:p>
          <a:p>
            <a:pPr marL="1471400" lvl="8" indent="0">
              <a:lnSpc>
                <a:spcPct val="120000"/>
              </a:lnSpc>
              <a:buNone/>
            </a:pPr>
            <a:r>
              <a:rPr lang="en-IE" sz="3600" dirty="0"/>
              <a:t>	</a:t>
            </a:r>
            <a:r>
              <a:rPr lang="en-IE" sz="3600" dirty="0" smtClean="0"/>
              <a:t>Maths</a:t>
            </a:r>
          </a:p>
          <a:p>
            <a:pPr marL="1471400" lvl="8" indent="0">
              <a:lnSpc>
                <a:spcPct val="120000"/>
              </a:lnSpc>
              <a:buNone/>
            </a:pPr>
            <a:r>
              <a:rPr lang="en-IE" sz="3600" dirty="0" smtClean="0"/>
              <a:t>	</a:t>
            </a:r>
            <a:r>
              <a:rPr lang="en-IE" sz="3600" i="1" dirty="0" smtClean="0">
                <a:solidFill>
                  <a:srgbClr val="00B050"/>
                </a:solidFill>
              </a:rPr>
              <a:t>Yard + Snack</a:t>
            </a:r>
            <a:endParaRPr lang="en-IE" sz="3600" i="1" dirty="0" smtClean="0">
              <a:solidFill>
                <a:srgbClr val="00B050"/>
              </a:solidFill>
            </a:endParaRPr>
          </a:p>
          <a:p>
            <a:pPr marL="1471400" lvl="8" indent="0">
              <a:lnSpc>
                <a:spcPct val="120000"/>
              </a:lnSpc>
              <a:buNone/>
            </a:pPr>
            <a:r>
              <a:rPr lang="en-IE" sz="3600" i="1" dirty="0"/>
              <a:t>	</a:t>
            </a:r>
            <a:r>
              <a:rPr lang="en-IE" sz="3600" dirty="0" smtClean="0"/>
              <a:t>English</a:t>
            </a:r>
          </a:p>
          <a:p>
            <a:pPr marL="1471400" lvl="8" indent="0">
              <a:lnSpc>
                <a:spcPct val="120000"/>
              </a:lnSpc>
              <a:buNone/>
            </a:pPr>
            <a:r>
              <a:rPr lang="en-IE" sz="3600" dirty="0"/>
              <a:t>	</a:t>
            </a:r>
            <a:r>
              <a:rPr lang="en-IE" sz="3600" dirty="0" smtClean="0"/>
              <a:t>Learn Together</a:t>
            </a:r>
          </a:p>
          <a:p>
            <a:pPr marL="1471400" lvl="8" indent="0">
              <a:lnSpc>
                <a:spcPct val="120000"/>
              </a:lnSpc>
              <a:buNone/>
            </a:pPr>
            <a:r>
              <a:rPr lang="en-IE" sz="3600" i="1" dirty="0"/>
              <a:t>	</a:t>
            </a:r>
            <a:r>
              <a:rPr lang="en-IE" sz="3600" i="1" dirty="0" smtClean="0">
                <a:solidFill>
                  <a:srgbClr val="00B050"/>
                </a:solidFill>
              </a:rPr>
              <a:t>Yard + Lunch</a:t>
            </a:r>
            <a:endParaRPr lang="en-IE" sz="3600" i="1" dirty="0" smtClean="0">
              <a:solidFill>
                <a:srgbClr val="00B050"/>
              </a:solidFill>
            </a:endParaRPr>
          </a:p>
          <a:p>
            <a:pPr marL="1471400" lvl="8" indent="0">
              <a:lnSpc>
                <a:spcPct val="120000"/>
              </a:lnSpc>
              <a:buNone/>
            </a:pPr>
            <a:r>
              <a:rPr lang="en-IE" sz="3600" i="1" dirty="0">
                <a:solidFill>
                  <a:srgbClr val="00B050"/>
                </a:solidFill>
              </a:rPr>
              <a:t>	</a:t>
            </a:r>
            <a:r>
              <a:rPr lang="en-IE" sz="3600" dirty="0" smtClean="0">
                <a:solidFill>
                  <a:schemeClr val="tx1"/>
                </a:solidFill>
              </a:rPr>
              <a:t>Arts/P.E/S.E.S.E/S.P.H.E</a:t>
            </a:r>
            <a:endParaRPr lang="en-IE" sz="3600" dirty="0" smtClean="0">
              <a:solidFill>
                <a:schemeClr val="tx1"/>
              </a:solidFill>
            </a:endParaRPr>
          </a:p>
          <a:p>
            <a:pPr marL="1471400" lvl="8" indent="0">
              <a:lnSpc>
                <a:spcPct val="120000"/>
              </a:lnSpc>
              <a:buNone/>
            </a:pPr>
            <a:r>
              <a:rPr lang="en-IE" sz="3600" i="1" dirty="0">
                <a:solidFill>
                  <a:schemeClr val="tx1"/>
                </a:solidFill>
              </a:rPr>
              <a:t>	</a:t>
            </a:r>
            <a:r>
              <a:rPr lang="en-IE" sz="3600" dirty="0" smtClean="0">
                <a:solidFill>
                  <a:schemeClr val="tx1"/>
                </a:solidFill>
              </a:rPr>
              <a:t>Story time</a:t>
            </a:r>
          </a:p>
          <a:p>
            <a:pPr marL="1471400" lvl="8" indent="0">
              <a:lnSpc>
                <a:spcPct val="120000"/>
              </a:lnSpc>
              <a:buNone/>
            </a:pPr>
            <a:r>
              <a:rPr lang="en-IE" sz="3600" i="1" dirty="0" smtClean="0">
                <a:solidFill>
                  <a:schemeClr val="tx1"/>
                </a:solidFill>
              </a:rPr>
              <a:t>	</a:t>
            </a:r>
            <a:r>
              <a:rPr lang="en-IE" sz="3600" i="1" dirty="0" smtClean="0">
                <a:solidFill>
                  <a:srgbClr val="FF0000"/>
                </a:solidFill>
              </a:rPr>
              <a:t>Home time</a:t>
            </a:r>
          </a:p>
          <a:p>
            <a:pPr marL="1471400" lvl="8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1177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7200" b="1" dirty="0" smtClean="0">
                <a:solidFill>
                  <a:srgbClr val="0070C0"/>
                </a:solidFill>
              </a:rPr>
              <a:t>Curriculum</a:t>
            </a:r>
            <a:endParaRPr lang="en-IE" sz="7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276" y="1845733"/>
            <a:ext cx="10367404" cy="466542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3600" b="1" dirty="0"/>
              <a:t>Curriculum </a:t>
            </a:r>
            <a:r>
              <a:rPr lang="en-GB" sz="3600" b="1" dirty="0" smtClean="0"/>
              <a:t>Areas:</a:t>
            </a:r>
            <a:endParaRPr lang="en-GB" sz="3600" dirty="0"/>
          </a:p>
          <a:p>
            <a:r>
              <a:rPr lang="en-GB" sz="3200" dirty="0"/>
              <a:t>English  </a:t>
            </a:r>
            <a:r>
              <a:rPr lang="en-GB" sz="3200" dirty="0" smtClean="0"/>
              <a:t>				Irish 			Maths</a:t>
            </a:r>
            <a:endParaRPr lang="en-GB" sz="3200" dirty="0"/>
          </a:p>
          <a:p>
            <a:r>
              <a:rPr lang="en-GB" sz="3200" dirty="0"/>
              <a:t>S.E.S.E. </a:t>
            </a:r>
            <a:r>
              <a:rPr lang="en-GB" sz="3200" dirty="0" smtClean="0"/>
              <a:t>				S.P.H.E</a:t>
            </a:r>
            <a:r>
              <a:rPr lang="en-GB" sz="3200" dirty="0"/>
              <a:t>.  </a:t>
            </a:r>
            <a:r>
              <a:rPr lang="en-GB" sz="3200" dirty="0" smtClean="0"/>
              <a:t>		P.E</a:t>
            </a:r>
            <a:r>
              <a:rPr lang="en-GB" sz="3200" dirty="0"/>
              <a:t>. </a:t>
            </a:r>
          </a:p>
          <a:p>
            <a:r>
              <a:rPr lang="en-GB" sz="3200" dirty="0"/>
              <a:t>Arts </a:t>
            </a:r>
            <a:r>
              <a:rPr lang="en-GB" sz="3200" dirty="0" smtClean="0"/>
              <a:t>(Music, Drama, Visual Arts)			Learn </a:t>
            </a:r>
            <a:r>
              <a:rPr lang="en-GB" sz="3200" dirty="0"/>
              <a:t>Together</a:t>
            </a:r>
          </a:p>
          <a:p>
            <a:endParaRPr lang="en-IE" dirty="0" smtClean="0"/>
          </a:p>
          <a:p>
            <a:pPr algn="ctr"/>
            <a:r>
              <a:rPr lang="en-IE" sz="3600" dirty="0" smtClean="0">
                <a:solidFill>
                  <a:srgbClr val="00B050"/>
                </a:solidFill>
              </a:rPr>
              <a:t>All curricular areas are covered on a weekly basis. </a:t>
            </a:r>
          </a:p>
          <a:p>
            <a:pPr algn="ctr"/>
            <a:r>
              <a:rPr lang="en-IE" sz="3600" dirty="0" smtClean="0">
                <a:solidFill>
                  <a:srgbClr val="00B050"/>
                </a:solidFill>
              </a:rPr>
              <a:t>English, Irish, Maths and Learn Together are taught daily. </a:t>
            </a:r>
            <a:endParaRPr lang="en-IE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43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99545"/>
            <a:ext cx="10058400" cy="5569549"/>
          </a:xfrm>
        </p:spPr>
        <p:txBody>
          <a:bodyPr>
            <a:normAutofit/>
          </a:bodyPr>
          <a:lstStyle/>
          <a:p>
            <a:pPr algn="ctr"/>
            <a:r>
              <a:rPr lang="en-IE" sz="6000" b="1" dirty="0" smtClean="0">
                <a:solidFill>
                  <a:srgbClr val="0070C0"/>
                </a:solidFill>
              </a:rPr>
              <a:t>Curriculum (continued)</a:t>
            </a:r>
            <a:endParaRPr lang="en-IE" sz="6000" b="1" dirty="0">
              <a:solidFill>
                <a:srgbClr val="0070C0"/>
              </a:solidFill>
            </a:endParaRPr>
          </a:p>
          <a:p>
            <a:pPr algn="ctr"/>
            <a:endParaRPr lang="en-IE" sz="5400" b="1" dirty="0" smtClean="0">
              <a:solidFill>
                <a:srgbClr val="0070C0"/>
              </a:solidFill>
            </a:endParaRPr>
          </a:p>
          <a:p>
            <a:r>
              <a:rPr lang="en-IE" sz="3600" dirty="0" smtClean="0">
                <a:solidFill>
                  <a:schemeClr val="tx1"/>
                </a:solidFill>
              </a:rPr>
              <a:t>- Spiral curriculum</a:t>
            </a:r>
          </a:p>
          <a:p>
            <a:r>
              <a:rPr lang="en-IE" sz="3600" dirty="0" smtClean="0">
                <a:solidFill>
                  <a:schemeClr val="tx1"/>
                </a:solidFill>
              </a:rPr>
              <a:t>- Active learning. Pupils involved in their own learning; pair work, group work, investigations, discovery</a:t>
            </a:r>
          </a:p>
          <a:p>
            <a:r>
              <a:rPr lang="en-IE" sz="3600" dirty="0" smtClean="0">
                <a:solidFill>
                  <a:schemeClr val="tx1"/>
                </a:solidFill>
              </a:rPr>
              <a:t>- Integrated approach: oral language, subjects link to each other</a:t>
            </a:r>
          </a:p>
          <a:p>
            <a:endParaRPr lang="en-IE" sz="4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21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6600" b="1" dirty="0" smtClean="0">
                <a:solidFill>
                  <a:srgbClr val="7030A0"/>
                </a:solidFill>
              </a:rPr>
              <a:t>Expectations for your child</a:t>
            </a:r>
            <a:endParaRPr lang="en-IE" sz="6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- Children are expected to behave appropriately in school, for their own safety. </a:t>
            </a:r>
            <a:endParaRPr lang="en-IE" sz="3600" dirty="0" smtClean="0"/>
          </a:p>
          <a:p>
            <a:r>
              <a:rPr lang="en-IE" sz="3600" dirty="0" smtClean="0"/>
              <a:t>- </a:t>
            </a:r>
            <a:r>
              <a:rPr lang="en-IE" sz="3600" dirty="0" smtClean="0"/>
              <a:t>Positive behaviour systems in place; focus is on good behaviours.</a:t>
            </a:r>
          </a:p>
          <a:p>
            <a:r>
              <a:rPr lang="en-IE" sz="3600" dirty="0" smtClean="0"/>
              <a:t>- Pupils created the class charter together. </a:t>
            </a:r>
          </a:p>
          <a:p>
            <a:endParaRPr lang="en-IE" sz="3600" dirty="0" smtClean="0"/>
          </a:p>
          <a:p>
            <a:endParaRPr lang="en-IE" sz="3600" dirty="0"/>
          </a:p>
        </p:txBody>
      </p:sp>
    </p:spTree>
    <p:extLst>
      <p:ext uri="{BB962C8B-B14F-4D97-AF65-F5344CB8AC3E}">
        <p14:creationId xmlns:p14="http://schemas.microsoft.com/office/powerpoint/2010/main" val="243789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28948"/>
            <a:ext cx="10058400" cy="880045"/>
          </a:xfrm>
        </p:spPr>
        <p:txBody>
          <a:bodyPr>
            <a:normAutofit/>
          </a:bodyPr>
          <a:lstStyle/>
          <a:p>
            <a:pPr algn="ctr"/>
            <a:r>
              <a:rPr lang="en-IE" sz="6000" b="1" dirty="0" smtClean="0">
                <a:solidFill>
                  <a:srgbClr val="FF0000"/>
                </a:solidFill>
              </a:rPr>
              <a:t>Learning at Home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198179"/>
            <a:ext cx="10058400" cy="545487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IE" sz="3600" i="1" dirty="0" smtClean="0"/>
              <a:t>Pupils will have some learning at home work to </a:t>
            </a:r>
            <a:r>
              <a:rPr lang="en-IE" sz="3600" i="1" dirty="0" smtClean="0"/>
              <a:t>do</a:t>
            </a:r>
          </a:p>
          <a:p>
            <a:pPr>
              <a:lnSpc>
                <a:spcPct val="100000"/>
              </a:lnSpc>
            </a:pPr>
            <a:r>
              <a:rPr lang="en-IE" sz="3600" dirty="0" smtClean="0"/>
              <a:t>- </a:t>
            </a:r>
            <a:r>
              <a:rPr lang="en-IE" sz="3600" dirty="0" smtClean="0"/>
              <a:t>Spellings (write each night)</a:t>
            </a:r>
          </a:p>
          <a:p>
            <a:pPr>
              <a:lnSpc>
                <a:spcPct val="100000"/>
              </a:lnSpc>
            </a:pPr>
            <a:r>
              <a:rPr lang="en-IE" sz="3600" dirty="0" smtClean="0"/>
              <a:t>- Tables (write each night)</a:t>
            </a:r>
          </a:p>
          <a:p>
            <a:pPr>
              <a:lnSpc>
                <a:spcPct val="100000"/>
              </a:lnSpc>
            </a:pPr>
            <a:r>
              <a:rPr lang="en-IE" sz="3600" dirty="0" smtClean="0"/>
              <a:t>- Simple written work (e.g. Sentences, project work)</a:t>
            </a:r>
          </a:p>
          <a:p>
            <a:pPr>
              <a:lnSpc>
                <a:spcPct val="100000"/>
              </a:lnSpc>
            </a:pPr>
            <a:r>
              <a:rPr lang="en-IE" sz="3600" dirty="0" smtClean="0"/>
              <a:t>- Reading</a:t>
            </a:r>
          </a:p>
          <a:p>
            <a:pPr lvl="4">
              <a:lnSpc>
                <a:spcPct val="100000"/>
              </a:lnSpc>
            </a:pPr>
            <a:r>
              <a:rPr lang="en-IE" sz="3600" dirty="0" smtClean="0"/>
              <a:t>*Test on Fridays of their spellings and tables*</a:t>
            </a:r>
            <a:endParaRPr lang="en-IE" sz="3600" dirty="0"/>
          </a:p>
        </p:txBody>
      </p:sp>
    </p:spTree>
    <p:extLst>
      <p:ext uri="{BB962C8B-B14F-4D97-AF65-F5344CB8AC3E}">
        <p14:creationId xmlns:p14="http://schemas.microsoft.com/office/powerpoint/2010/main" val="91941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7200" b="1" dirty="0" smtClean="0">
                <a:solidFill>
                  <a:srgbClr val="FFC000"/>
                </a:solidFill>
              </a:rPr>
              <a:t>How you can help…</a:t>
            </a:r>
            <a:endParaRPr lang="en-IE" sz="72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72650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IE" sz="3200" dirty="0" smtClean="0"/>
              <a:t>- Talk to your child about what they are learning at school. Discussing their learning helps them to process it.</a:t>
            </a:r>
          </a:p>
          <a:p>
            <a:pPr>
              <a:lnSpc>
                <a:spcPct val="100000"/>
              </a:lnSpc>
            </a:pPr>
            <a:r>
              <a:rPr lang="en-IE" sz="3200" dirty="0" smtClean="0"/>
              <a:t>- Encourage your child to be independent; tidying up after themselves, tying their shoelaces, solving simple everyday problems</a:t>
            </a:r>
          </a:p>
          <a:p>
            <a:pPr>
              <a:lnSpc>
                <a:spcPct val="100000"/>
              </a:lnSpc>
            </a:pPr>
            <a:r>
              <a:rPr lang="en-IE" sz="3200" dirty="0" smtClean="0"/>
              <a:t>- Encourage your child to read as much as possible. Take them to the local library if possible. Check their understanding of the text by asking questions. </a:t>
            </a: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333945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7200" b="1" dirty="0">
                <a:solidFill>
                  <a:srgbClr val="FFC000"/>
                </a:solidFill>
              </a:rPr>
              <a:t>How you can help…</a:t>
            </a:r>
            <a:endParaRPr lang="en-IE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200" dirty="0" smtClean="0"/>
              <a:t>- Encourage simple reading and writing tasks at home e.g. write a story, note or shopping list, reading recipes, notes etc.</a:t>
            </a:r>
          </a:p>
          <a:p>
            <a:endParaRPr lang="en-IE" sz="3200" dirty="0"/>
          </a:p>
          <a:p>
            <a:r>
              <a:rPr lang="en-IE" sz="3200" dirty="0" smtClean="0"/>
              <a:t>- Do simple maths e.g. </a:t>
            </a:r>
            <a:r>
              <a:rPr lang="en-IE" sz="3200" dirty="0"/>
              <a:t>c</a:t>
            </a:r>
            <a:r>
              <a:rPr lang="en-IE" sz="3200" dirty="0" smtClean="0"/>
              <a:t>ounting, using money, helping to weigh in the kitchen</a:t>
            </a: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68954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53466"/>
          </a:xfrm>
        </p:spPr>
        <p:txBody>
          <a:bodyPr>
            <a:normAutofit/>
          </a:bodyPr>
          <a:lstStyle/>
          <a:p>
            <a:pPr algn="ctr"/>
            <a:r>
              <a:rPr lang="en-IE" sz="6000" b="1" dirty="0" smtClean="0">
                <a:solidFill>
                  <a:srgbClr val="FF0000"/>
                </a:solidFill>
              </a:rPr>
              <a:t>Things to remember!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- P.E will be on Mondays for this term. Pupils should wear appropriate clothes and footwear. </a:t>
            </a:r>
          </a:p>
          <a:p>
            <a:r>
              <a:rPr lang="en-IE" sz="3600" dirty="0" smtClean="0"/>
              <a:t>- Spelling and tables tests will be on Fridays.</a:t>
            </a:r>
          </a:p>
          <a:p>
            <a:endParaRPr lang="en-IE" sz="3600" dirty="0"/>
          </a:p>
          <a:p>
            <a:r>
              <a:rPr lang="en-IE" sz="3600" dirty="0" smtClean="0"/>
              <a:t>- Healthy lunches are important. </a:t>
            </a:r>
          </a:p>
          <a:p>
            <a:endParaRPr lang="en-IE" sz="3600" dirty="0" smtClean="0"/>
          </a:p>
          <a:p>
            <a:endParaRPr lang="en-IE" sz="3600" dirty="0"/>
          </a:p>
        </p:txBody>
      </p:sp>
    </p:spTree>
    <p:extLst>
      <p:ext uri="{BB962C8B-B14F-4D97-AF65-F5344CB8AC3E}">
        <p14:creationId xmlns:p14="http://schemas.microsoft.com/office/powerpoint/2010/main" val="20392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452</TotalTime>
  <Words>327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Retrospect</vt:lpstr>
      <vt:lpstr>1st Class Information Evening  Teacher: Orla Traynor</vt:lpstr>
      <vt:lpstr>1st Class Routine</vt:lpstr>
      <vt:lpstr>Curriculum</vt:lpstr>
      <vt:lpstr>PowerPoint Presentation</vt:lpstr>
      <vt:lpstr>Expectations for your child</vt:lpstr>
      <vt:lpstr>Learning at Home</vt:lpstr>
      <vt:lpstr>How you can help…</vt:lpstr>
      <vt:lpstr>How you can help…</vt:lpstr>
      <vt:lpstr>Things to remember!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Class Information Evening  Teacher: Orla Traynor</dc:title>
  <dc:creator>etcw42013</dc:creator>
  <cp:lastModifiedBy>etcw42013</cp:lastModifiedBy>
  <cp:revision>17</cp:revision>
  <dcterms:created xsi:type="dcterms:W3CDTF">2015-09-08T17:16:36Z</dcterms:created>
  <dcterms:modified xsi:type="dcterms:W3CDTF">2015-09-14T14:22:45Z</dcterms:modified>
</cp:coreProperties>
</file>